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54" d="100"/>
          <a:sy n="154" d="100"/>
        </p:scale>
        <p:origin x="1524" y="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78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89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62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00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13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88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04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14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37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94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79259-7BCA-48C9-A92C-991D7E6E473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E4173-A697-40F1-AB44-CF8B83BCC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02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B043260-72BE-64D7-30DB-2847CEBF08EE}"/>
              </a:ext>
            </a:extLst>
          </p:cNvPr>
          <p:cNvSpPr/>
          <p:nvPr/>
        </p:nvSpPr>
        <p:spPr>
          <a:xfrm>
            <a:off x="-3991" y="9051978"/>
            <a:ext cx="6861991" cy="79915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b="1" i="0" u="none" strike="noStrike" kern="1200" cap="all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お問い合わせ先</a:t>
            </a:r>
            <a:endParaRPr kumimoji="1" lang="en-US" altLang="ja-JP" sz="1200" b="1" cap="all" dirty="0">
              <a:solidFill>
                <a:srgbClr val="1C1C1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400" b="1" cap="all" dirty="0">
              <a:solidFill>
                <a:srgbClr val="1C1C1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77724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留学生・国際交流室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77724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028-649-8167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exchange@a.utsunomiya-u.ac.jp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0374302-A0DB-6A99-B0A4-C5D9966A2B66}"/>
              </a:ext>
            </a:extLst>
          </p:cNvPr>
          <p:cNvCxnSpPr>
            <a:cxnSpLocks/>
          </p:cNvCxnSpPr>
          <p:nvPr/>
        </p:nvCxnSpPr>
        <p:spPr>
          <a:xfrm>
            <a:off x="1722455" y="5334576"/>
            <a:ext cx="516094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B65E5499-F555-CB68-2817-068186A5128B}"/>
              </a:ext>
            </a:extLst>
          </p:cNvPr>
          <p:cNvCxnSpPr>
            <a:cxnSpLocks/>
          </p:cNvCxnSpPr>
          <p:nvPr/>
        </p:nvCxnSpPr>
        <p:spPr>
          <a:xfrm>
            <a:off x="3556000" y="5161856"/>
            <a:ext cx="33273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561DAF6-777D-B95B-A00B-40E09EC34E14}"/>
              </a:ext>
            </a:extLst>
          </p:cNvPr>
          <p:cNvSpPr/>
          <p:nvPr/>
        </p:nvSpPr>
        <p:spPr>
          <a:xfrm>
            <a:off x="4053251" y="3716793"/>
            <a:ext cx="2386582" cy="49882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8CFF94F3-AD7E-19CD-B222-2652C33D9A0E}"/>
              </a:ext>
            </a:extLst>
          </p:cNvPr>
          <p:cNvSpPr/>
          <p:nvPr/>
        </p:nvSpPr>
        <p:spPr>
          <a:xfrm>
            <a:off x="923550" y="4130868"/>
            <a:ext cx="5763094" cy="938723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28D8B347-FD06-0625-E251-5C192E798CAD}"/>
              </a:ext>
            </a:extLst>
          </p:cNvPr>
          <p:cNvSpPr/>
          <p:nvPr/>
        </p:nvSpPr>
        <p:spPr>
          <a:xfrm>
            <a:off x="20853" y="7998705"/>
            <a:ext cx="6811433" cy="8692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2E75F4D-D75B-1EEE-499F-FCC5E0D2C9CE}"/>
              </a:ext>
            </a:extLst>
          </p:cNvPr>
          <p:cNvSpPr/>
          <p:nvPr/>
        </p:nvSpPr>
        <p:spPr>
          <a:xfrm>
            <a:off x="20852" y="6872439"/>
            <a:ext cx="6811433" cy="8692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3144267-A49F-1B34-79CA-BA4EB62B57CF}"/>
              </a:ext>
            </a:extLst>
          </p:cNvPr>
          <p:cNvSpPr/>
          <p:nvPr/>
        </p:nvSpPr>
        <p:spPr>
          <a:xfrm>
            <a:off x="31127" y="5755635"/>
            <a:ext cx="6790887" cy="8692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6314565-FB56-E78E-E19C-5A7D6F055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50" y="4164385"/>
            <a:ext cx="6300210" cy="979663"/>
          </a:xfrm>
        </p:spPr>
        <p:txBody>
          <a:bodyPr>
            <a:noAutofit/>
          </a:bodyPr>
          <a:lstStyle/>
          <a:p>
            <a:r>
              <a:rPr kumimoji="1" lang="ja-JP" altLang="en-US" sz="6000" b="1" i="0" u="none" strike="noStrike" kern="1200" cap="all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チューター募集</a:t>
            </a:r>
            <a:r>
              <a:rPr lang="ja-JP" altLang="en-US" sz="6000" b="1" cap="all" dirty="0">
                <a:solidFill>
                  <a:srgbClr val="1C1C1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！</a:t>
            </a:r>
            <a:endParaRPr kumimoji="1" lang="ja-JP" altLang="en-US" sz="6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699A9A-5A96-DEBA-295B-00D6609A7DBB}"/>
              </a:ext>
            </a:extLst>
          </p:cNvPr>
          <p:cNvSpPr txBox="1"/>
          <p:nvPr/>
        </p:nvSpPr>
        <p:spPr>
          <a:xfrm>
            <a:off x="4151033" y="3696173"/>
            <a:ext cx="2288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srgbClr val="151515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2025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lang="ja-JP" altLang="en-US" sz="2400" dirty="0">
                <a:solidFill>
                  <a:srgbClr val="151515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8D677E2-6406-5955-02D4-5DCCB8B25430}"/>
              </a:ext>
            </a:extLst>
          </p:cNvPr>
          <p:cNvSpPr txBox="1"/>
          <p:nvPr/>
        </p:nvSpPr>
        <p:spPr>
          <a:xfrm>
            <a:off x="622299" y="5992165"/>
            <a:ext cx="2057401" cy="496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４月から留学生が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来ます！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400A62-EF8E-74C6-0885-52331CF3248E}"/>
              </a:ext>
            </a:extLst>
          </p:cNvPr>
          <p:cNvSpPr txBox="1"/>
          <p:nvPr/>
        </p:nvSpPr>
        <p:spPr>
          <a:xfrm>
            <a:off x="622299" y="7088636"/>
            <a:ext cx="2300814" cy="496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チューターにはどんな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学生が向いてるの？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F033BE-673C-D6F0-F2DD-1E2C7BF061C0}"/>
              </a:ext>
            </a:extLst>
          </p:cNvPr>
          <p:cNvSpPr txBox="1"/>
          <p:nvPr/>
        </p:nvSpPr>
        <p:spPr>
          <a:xfrm>
            <a:off x="-254000" y="8264234"/>
            <a:ext cx="3810000" cy="294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チューター制度とは？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CC5ABBA-3FEE-F37B-4446-0EDCABA5B38B}"/>
              </a:ext>
            </a:extLst>
          </p:cNvPr>
          <p:cNvSpPr txBox="1"/>
          <p:nvPr/>
        </p:nvSpPr>
        <p:spPr>
          <a:xfrm>
            <a:off x="2950662" y="5713828"/>
            <a:ext cx="386503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777240" rtl="0" eaLnBrk="1" fontAlgn="auto" latinLnBrk="0" hangingPunct="1"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dirty="0">
                <a:solidFill>
                  <a:srgbClr val="1C1C1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前期に向けて宇都宮大学に留学生が来ます。国籍は、中国、韓国、インドネシア、ドイツなど様々。来日する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留学生のためにチューターをやってみませんか？</a:t>
            </a:r>
            <a:r>
              <a:rPr kumimoji="1" lang="ja-JP" altLang="en-US" sz="1400" dirty="0">
                <a:solidFill>
                  <a:srgbClr val="1C1C1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宇都宮大学の学生であればどなたでも大歓迎です！</a:t>
            </a:r>
            <a:endParaRPr kumimoji="1" lang="en-US" altLang="ja-JP" sz="1400" dirty="0">
              <a:solidFill>
                <a:srgbClr val="1C1C1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" name="グラフィックス 15" descr="方向 単色塗りつぶし">
            <a:extLst>
              <a:ext uri="{FF2B5EF4-FFF2-40B4-BE49-F238E27FC236}">
                <a16:creationId xmlns:a16="http://schemas.microsoft.com/office/drawing/2014/main" id="{B55D4B8F-7BEE-66B5-9FC5-684A698465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999216">
            <a:off x="131209" y="5780763"/>
            <a:ext cx="554568" cy="554568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3769911-0C16-1DDC-4B20-FFFDD38E2812}"/>
              </a:ext>
            </a:extLst>
          </p:cNvPr>
          <p:cNvSpPr txBox="1"/>
          <p:nvPr/>
        </p:nvSpPr>
        <p:spPr>
          <a:xfrm>
            <a:off x="2934070" y="6935044"/>
            <a:ext cx="3898216" cy="779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777240" rtl="0" eaLnBrk="1" fontAlgn="auto" latinLnBrk="0" hangingPunct="1">
              <a:lnSpc>
                <a:spcPct val="11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国際交流に興味がある学生、海外の友達を作りたい学生、留学経験者、留学したい</a:t>
            </a:r>
            <a:r>
              <a:rPr kumimoji="1" lang="ja-JP" altLang="en-US" sz="1400" dirty="0">
                <a:solidFill>
                  <a:srgbClr val="1C1C1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学生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、積極的に交流できる学生</a:t>
            </a:r>
            <a:r>
              <a:rPr kumimoji="1" lang="ja-JP" altLang="en-US" sz="1400" dirty="0">
                <a:solidFill>
                  <a:srgbClr val="1C1C1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など、初めての人でも</a:t>
            </a:r>
            <a:r>
              <a:rPr kumimoji="1" lang="en-US" altLang="ja-JP" sz="1400" dirty="0">
                <a:solidFill>
                  <a:srgbClr val="1C1C1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kumimoji="1" lang="ja-JP" altLang="en-US" sz="1400" dirty="0">
                <a:solidFill>
                  <a:srgbClr val="1C1C1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3D127FD-5F79-C7F0-3C7A-5CE6288CB7CD}"/>
              </a:ext>
            </a:extLst>
          </p:cNvPr>
          <p:cNvSpPr txBox="1"/>
          <p:nvPr/>
        </p:nvSpPr>
        <p:spPr>
          <a:xfrm>
            <a:off x="2914648" y="8049255"/>
            <a:ext cx="3907366" cy="779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777240" rtl="0" eaLnBrk="1" fontAlgn="auto" latinLnBrk="0" hangingPunct="1">
              <a:lnSpc>
                <a:spcPct val="11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留学生をマンツーマンでサポートする制度。履修科目の登録方法、銀行への付き添い、日本語学習の手伝いなどをします。希望者には謝金の支給もあります。</a:t>
            </a:r>
          </a:p>
        </p:txBody>
      </p:sp>
      <p:pic>
        <p:nvPicPr>
          <p:cNvPr id="23" name="グラフィックス 22" descr="方向 単色塗りつぶし">
            <a:extLst>
              <a:ext uri="{FF2B5EF4-FFF2-40B4-BE49-F238E27FC236}">
                <a16:creationId xmlns:a16="http://schemas.microsoft.com/office/drawing/2014/main" id="{973BDD9B-012C-482D-E5E5-14B501677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999216">
            <a:off x="129206" y="8114559"/>
            <a:ext cx="554568" cy="554568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AECC6F1-0AB6-1858-8582-E9776C79EA56}"/>
              </a:ext>
            </a:extLst>
          </p:cNvPr>
          <p:cNvSpPr txBox="1"/>
          <p:nvPr/>
        </p:nvSpPr>
        <p:spPr>
          <a:xfrm>
            <a:off x="47780" y="264957"/>
            <a:ext cx="1678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チューターについて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詳しくはこちら</a:t>
            </a: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4F0F698-833E-ECEF-1714-924CDA48743E}"/>
              </a:ext>
            </a:extLst>
          </p:cNvPr>
          <p:cNvCxnSpPr>
            <a:cxnSpLocks/>
          </p:cNvCxnSpPr>
          <p:nvPr/>
        </p:nvCxnSpPr>
        <p:spPr>
          <a:xfrm>
            <a:off x="1650999" y="5336930"/>
            <a:ext cx="5235875" cy="0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6FE642FE-C40B-68B4-021D-36F5E7DF71F7}"/>
              </a:ext>
            </a:extLst>
          </p:cNvPr>
          <p:cNvCxnSpPr>
            <a:cxnSpLocks/>
          </p:cNvCxnSpPr>
          <p:nvPr/>
        </p:nvCxnSpPr>
        <p:spPr>
          <a:xfrm>
            <a:off x="3426568" y="5180614"/>
            <a:ext cx="3431432" cy="3047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8" name="図 37">
            <a:extLst>
              <a:ext uri="{FF2B5EF4-FFF2-40B4-BE49-F238E27FC236}">
                <a16:creationId xmlns:a16="http://schemas.microsoft.com/office/drawing/2014/main" id="{83B0C31A-0B81-A772-DA5C-E331229203A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800"/>
          <a:stretch/>
        </p:blipFill>
        <p:spPr>
          <a:xfrm>
            <a:off x="1722455" y="83972"/>
            <a:ext cx="5124142" cy="3322608"/>
          </a:xfrm>
          <a:prstGeom prst="rect">
            <a:avLst/>
          </a:prstGeom>
        </p:spPr>
      </p:pic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AC34028-7016-01CC-0757-B914F869F497}"/>
              </a:ext>
            </a:extLst>
          </p:cNvPr>
          <p:cNvCxnSpPr>
            <a:cxnSpLocks/>
          </p:cNvCxnSpPr>
          <p:nvPr/>
        </p:nvCxnSpPr>
        <p:spPr>
          <a:xfrm>
            <a:off x="-105878" y="141562"/>
            <a:ext cx="700839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5F65CA6-EFFA-363B-2B76-45009890FD5B}"/>
              </a:ext>
            </a:extLst>
          </p:cNvPr>
          <p:cNvCxnSpPr>
            <a:cxnSpLocks/>
          </p:cNvCxnSpPr>
          <p:nvPr/>
        </p:nvCxnSpPr>
        <p:spPr>
          <a:xfrm>
            <a:off x="65408" y="-3910"/>
            <a:ext cx="19912" cy="1006231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3B331B3-DF34-1186-D6FE-DCAB1D1C8501}"/>
              </a:ext>
            </a:extLst>
          </p:cNvPr>
          <p:cNvCxnSpPr>
            <a:cxnSpLocks/>
          </p:cNvCxnSpPr>
          <p:nvPr/>
        </p:nvCxnSpPr>
        <p:spPr>
          <a:xfrm>
            <a:off x="6790681" y="-3909"/>
            <a:ext cx="0" cy="990990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A42D6222-E2C5-401A-9048-53B248010922}"/>
              </a:ext>
            </a:extLst>
          </p:cNvPr>
          <p:cNvCxnSpPr>
            <a:cxnSpLocks/>
          </p:cNvCxnSpPr>
          <p:nvPr/>
        </p:nvCxnSpPr>
        <p:spPr>
          <a:xfrm>
            <a:off x="-124992" y="9802368"/>
            <a:ext cx="700839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E35A5A4-EC1B-4ADC-BEF5-1F186345FCD4}"/>
              </a:ext>
            </a:extLst>
          </p:cNvPr>
          <p:cNvSpPr txBox="1"/>
          <p:nvPr/>
        </p:nvSpPr>
        <p:spPr>
          <a:xfrm>
            <a:off x="283537" y="2009161"/>
            <a:ext cx="1276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777240">
              <a:defRPr/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チューター</a:t>
            </a:r>
            <a:endParaRPr kumimoji="1" lang="en-US" altLang="ja-JP" sz="16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 defTabSz="777240">
              <a:defRPr/>
            </a:pP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登録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はこちら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C90E6CB-BF99-4D6F-819C-30657D64A621}"/>
              </a:ext>
            </a:extLst>
          </p:cNvPr>
          <p:cNvSpPr txBox="1"/>
          <p:nvPr/>
        </p:nvSpPr>
        <p:spPr>
          <a:xfrm>
            <a:off x="1574311" y="3552052"/>
            <a:ext cx="2853995" cy="307777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2">
                <a:satMod val="175000"/>
                <a:alpha val="40000"/>
              </a:schemeClr>
            </a:glow>
            <a:softEdge rad="31750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登録締切は</a:t>
            </a:r>
            <a:r>
              <a:rPr kumimoji="1" lang="en-US" altLang="ja-JP" sz="1400" dirty="0"/>
              <a:t>2025</a:t>
            </a:r>
            <a:r>
              <a:rPr kumimoji="1" lang="ja-JP" altLang="en-US" sz="1400" dirty="0"/>
              <a:t>年</a:t>
            </a:r>
            <a:r>
              <a:rPr kumimoji="1" lang="en-US" altLang="ja-JP" sz="1400" dirty="0"/>
              <a:t>2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28</a:t>
            </a:r>
            <a:r>
              <a:rPr kumimoji="1" lang="ja-JP" altLang="en-US" sz="1400" dirty="0"/>
              <a:t>日</a:t>
            </a:r>
            <a:r>
              <a:rPr kumimoji="1" lang="en-US" altLang="ja-JP" sz="1400" dirty="0"/>
              <a:t>(</a:t>
            </a:r>
            <a:r>
              <a:rPr kumimoji="1" lang="ja-JP" altLang="en-US" sz="1400" dirty="0"/>
              <a:t>金</a:t>
            </a:r>
            <a:r>
              <a:rPr kumimoji="1" lang="en-US" altLang="ja-JP" sz="1400" dirty="0"/>
              <a:t>)</a:t>
            </a:r>
            <a:endParaRPr kumimoji="1" lang="ja-JP" altLang="en-US" sz="1400" dirty="0"/>
          </a:p>
        </p:txBody>
      </p:sp>
      <p:pic>
        <p:nvPicPr>
          <p:cNvPr id="33" name="グラフィックス 32" descr="方向 単色塗りつぶし">
            <a:extLst>
              <a:ext uri="{FF2B5EF4-FFF2-40B4-BE49-F238E27FC236}">
                <a16:creationId xmlns:a16="http://schemas.microsoft.com/office/drawing/2014/main" id="{7CB11F9D-754B-44B3-93CF-FE9E44257F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999216">
            <a:off x="119250" y="6978930"/>
            <a:ext cx="554568" cy="554568"/>
          </a:xfrm>
          <a:prstGeom prst="rect">
            <a:avLst/>
          </a:prstGeom>
        </p:spPr>
      </p:pic>
      <p:pic>
        <p:nvPicPr>
          <p:cNvPr id="4" name="図 3" descr="屋外, 食品, 立つ, 記号 が含まれている画像&#10;&#10;自動的に生成された説明">
            <a:extLst>
              <a:ext uri="{FF2B5EF4-FFF2-40B4-BE49-F238E27FC236}">
                <a16:creationId xmlns:a16="http://schemas.microsoft.com/office/drawing/2014/main" id="{E2C49E03-F50A-729C-5E41-FC29AB6DE5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49" y="2563801"/>
            <a:ext cx="1132372" cy="113237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3E3007E-11DC-7918-6650-D3BD92E57594}"/>
              </a:ext>
            </a:extLst>
          </p:cNvPr>
          <p:cNvSpPr/>
          <p:nvPr/>
        </p:nvSpPr>
        <p:spPr>
          <a:xfrm>
            <a:off x="337349" y="964643"/>
            <a:ext cx="1112460" cy="98757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QR</a:t>
            </a:r>
            <a:r>
              <a:rPr kumimoji="1" lang="ja-JP" altLang="en-US" sz="1600" dirty="0">
                <a:solidFill>
                  <a:schemeClr val="tx1"/>
                </a:solidFill>
              </a:rPr>
              <a:t>コード</a:t>
            </a:r>
          </a:p>
        </p:txBody>
      </p:sp>
      <p:pic>
        <p:nvPicPr>
          <p:cNvPr id="5" name="図 4" descr="QR コード&#10;&#10;自動的に生成された説明">
            <a:extLst>
              <a:ext uri="{FF2B5EF4-FFF2-40B4-BE49-F238E27FC236}">
                <a16:creationId xmlns:a16="http://schemas.microsoft.com/office/drawing/2014/main" id="{9F246B4B-0CBA-FB53-41FA-92C7FDC4FB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85" y="856279"/>
            <a:ext cx="1153036" cy="115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994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</TotalTime>
  <Words>181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チューター募集！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チューター募集！</dc:title>
  <dc:creator>千晶 川端</dc:creator>
  <cp:lastModifiedBy>臼井 佑実</cp:lastModifiedBy>
  <cp:revision>37</cp:revision>
  <cp:lastPrinted>2024-12-06T05:21:54Z</cp:lastPrinted>
  <dcterms:created xsi:type="dcterms:W3CDTF">2022-07-19T02:29:16Z</dcterms:created>
  <dcterms:modified xsi:type="dcterms:W3CDTF">2025-01-10T01:00:49Z</dcterms:modified>
</cp:coreProperties>
</file>